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2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2CAEE"/>
    <a:srgbClr val="55C3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9" d="100"/>
          <a:sy n="59" d="100"/>
        </p:scale>
        <p:origin x="940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8DE6C8-AB1D-4204-BC9C-3366B0BF043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04088" y="889820"/>
            <a:ext cx="9989574" cy="3598606"/>
          </a:xfrm>
        </p:spPr>
        <p:txBody>
          <a:bodyPr anchor="t">
            <a:normAutofit/>
          </a:bodyPr>
          <a:lstStyle>
            <a:lvl1pPr algn="l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A7B9009-EE50-4EE5-B6EB-CD6EC83D3F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04088" y="4488426"/>
            <a:ext cx="6991776" cy="1302774"/>
          </a:xfrm>
        </p:spPr>
        <p:txBody>
          <a:bodyPr anchor="b"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C8667E-058A-436F-B8EA-5B3A99D43D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1EADE-8E88-4C7C-8AC5-FB148DE4940E}" type="datetime1">
              <a:rPr lang="en-US" smtClean="0"/>
              <a:t>10/17/2025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680305-1AD7-482D-BFFD-6CDB83AB39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5762A1-52E9-402D-B65E-DF193E44CE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08029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6359C1-C098-4BF4-A55D-782F4E606B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D343C7E-1E8B-4D38-9B81-1AA2A8978ED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A70B00-53AE-4D3F-91BE-A8D789ED98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C8B9C-477D-492A-96AD-1FC2CC997A73}" type="datetime1">
              <a:rPr lang="en-US" smtClean="0"/>
              <a:t>10/17/2025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647FC7-8124-4F70-A849-B6BCC5189C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7CEBE4-50DC-47DB-B699-CCC024336C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8954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B418279-D3B8-4C6A-AB74-9DE37777127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9242322" y="997974"/>
            <a:ext cx="2349043" cy="498495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28F733C-9309-4197-BACA-207CDC8935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768927" y="997973"/>
            <a:ext cx="8473395" cy="498495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ACD4D0-5BE6-412D-B08B-5DFFD59351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3AED5-E26D-4E29-B1B3-7847B6779594}" type="datetime1">
              <a:rPr lang="en-US" smtClean="0"/>
              <a:t>10/17/2025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021651-B786-4A39-A10F-F5231D0A2C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504D2D-9379-40DE-9F45-3004BE54F1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8937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987CA6-BFD9-4CB1-8892-F6B062E824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CDA8C3-9C0C-4E52-9A62-E4DB159E6B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C3EC35-E02F-41FF-9232-F90692A902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B6794-849E-4626-908B-D15793550EFB}" type="datetime1">
              <a:rPr lang="en-US" smtClean="0"/>
              <a:t>10/17/2025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D13D38-5DF1-443B-8A12-71E834FDC6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5E644A-4A37-4757-9809-5B035E2874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33044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E6578B-CD85-4BF1-A729-E8E8079B59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5383" y="1709738"/>
            <a:ext cx="10632067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8448C1-C13F-4826-8347-EEB00A6643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15383" y="4589463"/>
            <a:ext cx="10632067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06546A-957F-4C4D-9744-1177AD258E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B64E7-5594-42A3-ADBF-E95A7ACEAD64}" type="datetime1">
              <a:rPr lang="en-US" smtClean="0"/>
              <a:t>10/17/2025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DB149C-CC63-4E3A-A83D-EF637EB519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B94775-7982-41EC-B584-D51224D38F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90030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CE4BD8-507D-48E4-A624-F16A741C36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0635" y="914400"/>
            <a:ext cx="10691265" cy="130759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A07E4-3A39-457C-A059-7DFB6039D94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04088" y="2221992"/>
            <a:ext cx="5212080" cy="373989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B141E17-47CE-4A78-B0FA-0E9786DA67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81344" y="2221992"/>
            <a:ext cx="5212080" cy="373989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F02C13-D3ED-4044-9716-F29D79A184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62B0B-D248-4FFB-8695-AD7FA4B1284A}" type="datetime1">
              <a:rPr lang="en-US" smtClean="0"/>
              <a:t>10/17/2025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AF334AD-FB29-4355-B5CF-85E61B4F34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A5AA154-790C-4774-9C21-8C543E733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03065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07DD35-7673-4F88-86B0-634883B5E3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4087" y="929147"/>
            <a:ext cx="10689336" cy="79845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C820D7-3E0B-47C6-A583-C4C839C5AF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04088" y="1756538"/>
            <a:ext cx="5212080" cy="657225"/>
          </a:xfrm>
        </p:spPr>
        <p:txBody>
          <a:bodyPr anchor="b">
            <a:normAutofit/>
          </a:bodyPr>
          <a:lstStyle>
            <a:lvl1pPr marL="0" indent="0">
              <a:buNone/>
              <a:defRPr sz="1600" b="1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A839A7B-97D5-400F-B802-A0FF28FE9F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04088" y="2442702"/>
            <a:ext cx="5212080" cy="351918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2E0ECA2-DBF1-4681-9DFA-93AFD1B371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81344" y="1756538"/>
            <a:ext cx="5212080" cy="657225"/>
          </a:xfrm>
        </p:spPr>
        <p:txBody>
          <a:bodyPr anchor="b">
            <a:normAutofit/>
          </a:bodyPr>
          <a:lstStyle>
            <a:lvl1pPr marL="0" indent="0">
              <a:buNone/>
              <a:defRPr sz="1600" b="1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90EBBBB-517F-4ED7-9E51-CF0F7590B4D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81344" y="2442702"/>
            <a:ext cx="5212080" cy="351918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511B5C7-1E37-478F-B4B0-C7202FFE41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78EFB-9159-4510-B73F-4F0409ADE937}" type="datetime1">
              <a:rPr lang="en-US" smtClean="0"/>
              <a:t>10/17/2025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153F7EF-507C-4CB3-86C5-8B34FFFC1D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8E3DEA6-E4EB-4C2A-8B4F-55EC965B62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07458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032964-A933-4B98-A141-A4B316DAFA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D684C9D-23DA-42B0-9DD3-7592F72E8D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9412-2452-4BED-A324-9D8C115361AD}" type="datetime1">
              <a:rPr lang="en-US" smtClean="0"/>
              <a:t>10/17/2025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8BF8F05-876F-49D8-AE30-5BB2A91ECD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53D20DA-9260-4577-BB51-789570A243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84582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D2C1F24-E0A1-45A7-8EF5-92CD979934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18F62-D251-40E8-A23C-F4CFE9FEAB41}" type="datetime1">
              <a:rPr lang="en-US" smtClean="0"/>
              <a:t>10/17/2025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E021C19-210E-46B0-9036-5D8AECC926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880FEF-487E-44DF-8615-DF22104196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87127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A568EE-74C8-43A6-90BC-2DDD965CF6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4088" y="1069848"/>
            <a:ext cx="4093599" cy="131673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1C35AC-CAE3-48CF-A3E4-A075C9FDD7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1069848"/>
            <a:ext cx="6172200" cy="47912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D9D03EA-5FAD-4609-A2B8-624E426847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04088" y="2551176"/>
            <a:ext cx="4093599" cy="3319272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58D2EA-2191-4216-B64D-067BDFE123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F76144-149E-4874-93A5-554A0357CF82}" type="datetime1">
              <a:rPr lang="en-US" smtClean="0"/>
              <a:t>10/17/2025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042128-DAB4-481C-BEE6-3523E8E88B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E50E382-C500-4A4C-A7C6-43860383A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09298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9FE98B-EACF-4251-A8AF-0D9EDD17C6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4088" y="1066800"/>
            <a:ext cx="4103431" cy="1317523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905F473-761A-4002-AF70-9FF878D0139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1066800"/>
            <a:ext cx="6172200" cy="47942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A0C2E6A-F834-4540-BB00-E13CB45DC36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04088" y="2552700"/>
            <a:ext cx="4103431" cy="33162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0C38EAB-AD63-415C-B263-BA1D8FBE3C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A65D8-0540-4835-AE5C-25D29DBA01BE}" type="datetime1">
              <a:rPr lang="en-US" smtClean="0"/>
              <a:t>10/17/2025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22E5541-B6DE-45E8-BCFE-0DFC4F5740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BB78D45-289B-46AF-8CB9-E6150BEA1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96042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7A362AC-B59F-4AC7-B279-57DDD5336B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0635" y="914400"/>
            <a:ext cx="10691265" cy="130759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E6042DB-75BD-4EC1-B6D9-8A72EF940C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00635" y="2221992"/>
            <a:ext cx="10691265" cy="37398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DD1378-7C96-4079-B44C-3D86B465759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69448" y="6356350"/>
            <a:ext cx="25495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/>
                </a:solidFill>
                <a:latin typeface="+mj-lt"/>
              </a:defRPr>
            </a:lvl1pPr>
          </a:lstStyle>
          <a:p>
            <a:fld id="{E31BA835-12AC-4E8F-955A-EA3F4DE2791F}" type="datetime1">
              <a:rPr lang="en-US" smtClean="0"/>
              <a:t>10/17/2025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9B6B78-577F-43F5-BAEE-BF72484C985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04088" y="6356350"/>
            <a:ext cx="45397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/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CC75B8-AF8F-4D8A-9B3D-D1951A64BA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19012" y="6356350"/>
            <a:ext cx="6723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/>
                </a:solidFill>
              </a:defRPr>
            </a:lvl1pPr>
          </a:lstStyle>
          <a:p>
            <a:fld id="{87E7843D-FF13-4365-9478-9625B70A2705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64F9B95-9045-48D2-B9F3-2927E98F54AA}"/>
              </a:ext>
            </a:extLst>
          </p:cNvPr>
          <p:cNvCxnSpPr>
            <a:cxnSpLocks/>
          </p:cNvCxnSpPr>
          <p:nvPr/>
        </p:nvCxnSpPr>
        <p:spPr>
          <a:xfrm>
            <a:off x="800100" y="723900"/>
            <a:ext cx="10591800" cy="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85AA86F-6A4D-4BCB-A045-D992CDC2959B}"/>
              </a:ext>
            </a:extLst>
          </p:cNvPr>
          <p:cNvCxnSpPr>
            <a:cxnSpLocks/>
          </p:cNvCxnSpPr>
          <p:nvPr/>
        </p:nvCxnSpPr>
        <p:spPr>
          <a:xfrm>
            <a:off x="800100" y="6142781"/>
            <a:ext cx="105918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12460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15" r:id="rId6"/>
    <p:sldLayoutId id="2147483811" r:id="rId7"/>
    <p:sldLayoutId id="2147483812" r:id="rId8"/>
    <p:sldLayoutId id="2147483813" r:id="rId9"/>
    <p:sldLayoutId id="2147483814" r:id="rId10"/>
    <p:sldLayoutId id="2147483816" r:id="rId11"/>
  </p:sldLayoutIdLst>
  <p:hf sldNum="0"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000" kern="1200" cap="all" spc="3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1" name="Rectangle 30">
            <a:extLst>
              <a:ext uri="{FF2B5EF4-FFF2-40B4-BE49-F238E27FC236}">
                <a16:creationId xmlns:a16="http://schemas.microsoft.com/office/drawing/2014/main" id="{33E93247-6229-44AB-A550-739E971E69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90F9730-EA3D-10D9-D3C2-A1098965E3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03400" y="871758"/>
            <a:ext cx="5227171" cy="3871143"/>
          </a:xfrm>
        </p:spPr>
        <p:txBody>
          <a:bodyPr>
            <a:normAutofit/>
          </a:bodyPr>
          <a:lstStyle/>
          <a:p>
            <a:r>
              <a:rPr lang="en-NZ" dirty="0" err="1"/>
              <a:t>Disasteradio</a:t>
            </a:r>
            <a:r>
              <a:rPr lang="en-NZ" dirty="0"/>
              <a:t> and Beyond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357E7FA-8105-893B-FD30-F69098F959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21688" y="4895271"/>
            <a:ext cx="4857857" cy="1005657"/>
          </a:xfrm>
        </p:spPr>
        <p:txBody>
          <a:bodyPr>
            <a:normAutofit/>
          </a:bodyPr>
          <a:lstStyle/>
          <a:p>
            <a:r>
              <a:rPr lang="en-NZ" sz="2400" b="1" dirty="0">
                <a:latin typeface="+mj-lt"/>
              </a:rPr>
              <a:t>An update on DAW archiving work at the National Library of New Zealand</a:t>
            </a:r>
            <a:endParaRPr lang="en-NZ" sz="2400" dirty="0">
              <a:latin typeface="+mj-lt"/>
            </a:endParaRP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EE2E603F-4A95-4FE8-BB06-211DFD75DB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00100" y="723900"/>
            <a:ext cx="4914900" cy="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7CC41EB-2D81-4303-9171-6401B388BA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00100" y="6134100"/>
            <a:ext cx="49149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 descr="A white rectangular object with many rows of objects&#10;&#10;AI-generated content may be incorrect.">
            <a:extLst>
              <a:ext uri="{FF2B5EF4-FFF2-40B4-BE49-F238E27FC236}">
                <a16:creationId xmlns:a16="http://schemas.microsoft.com/office/drawing/2014/main" id="{7262044A-E309-1402-7113-55948C8647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2" b="44533"/>
          <a:stretch>
            <a:fillRect/>
          </a:stretch>
        </p:blipFill>
        <p:spPr>
          <a:xfrm>
            <a:off x="6449527" y="0"/>
            <a:ext cx="5742473" cy="6857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947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-up of a poster&#10;&#10;AI-generated content may be incorrect.">
            <a:extLst>
              <a:ext uri="{FF2B5EF4-FFF2-40B4-BE49-F238E27FC236}">
                <a16:creationId xmlns:a16="http://schemas.microsoft.com/office/drawing/2014/main" id="{47F4EBB8-D382-E3D1-FE76-2A905578E8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5673" y="1488174"/>
            <a:ext cx="6492523" cy="3881651"/>
          </a:xfrm>
          <a:prstGeom prst="rect">
            <a:avLst/>
          </a:prstGeom>
          <a:effectLst>
            <a:glow rad="584200">
              <a:schemeClr val="accent3">
                <a:satMod val="175000"/>
                <a:alpha val="40000"/>
              </a:schemeClr>
            </a:glow>
          </a:effectLst>
          <a:scene3d>
            <a:camera prst="perspectiveLeft"/>
            <a:lightRig rig="threePt" dir="t"/>
          </a:scene3d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7BCCA72-2220-E10F-5124-81FD23DD3EE7}"/>
              </a:ext>
            </a:extLst>
          </p:cNvPr>
          <p:cNvSpPr txBox="1"/>
          <p:nvPr/>
        </p:nvSpPr>
        <p:spPr>
          <a:xfrm>
            <a:off x="893804" y="4654128"/>
            <a:ext cx="39292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NZ" sz="3600" dirty="0" err="1">
                <a:latin typeface="+mj-lt"/>
              </a:rPr>
              <a:t>iPRES</a:t>
            </a:r>
            <a:r>
              <a:rPr lang="en-NZ" sz="3600" dirty="0">
                <a:latin typeface="+mj-lt"/>
              </a:rPr>
              <a:t> 2022 Glasgow</a:t>
            </a:r>
          </a:p>
        </p:txBody>
      </p:sp>
    </p:spTree>
    <p:extLst>
      <p:ext uri="{BB962C8B-B14F-4D97-AF65-F5344CB8AC3E}">
        <p14:creationId xmlns:p14="http://schemas.microsoft.com/office/powerpoint/2010/main" val="2870711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computer on a desk&#10;&#10;AI-generated content may be incorrect.">
            <a:extLst>
              <a:ext uri="{FF2B5EF4-FFF2-40B4-BE49-F238E27FC236}">
                <a16:creationId xmlns:a16="http://schemas.microsoft.com/office/drawing/2014/main" id="{A9FCE5F6-9399-5657-A23A-00E7C403C0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1898" y="861391"/>
            <a:ext cx="7328204" cy="48768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8A1F505-0552-3242-D2DF-C2AC1EEFF942}"/>
              </a:ext>
            </a:extLst>
          </p:cNvPr>
          <p:cNvSpPr txBox="1"/>
          <p:nvPr/>
        </p:nvSpPr>
        <p:spPr>
          <a:xfrm>
            <a:off x="4573788" y="5811943"/>
            <a:ext cx="24096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NZ" sz="1400" dirty="0">
                <a:latin typeface="+mj-lt"/>
              </a:rPr>
              <a:t>Photo: John Taran, Pexels.com</a:t>
            </a:r>
          </a:p>
        </p:txBody>
      </p:sp>
    </p:spTree>
    <p:extLst>
      <p:ext uri="{BB962C8B-B14F-4D97-AF65-F5344CB8AC3E}">
        <p14:creationId xmlns:p14="http://schemas.microsoft.com/office/powerpoint/2010/main" val="6135435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ox with a lock on it&#10;&#10;AI-generated content may be incorrect.">
            <a:extLst>
              <a:ext uri="{FF2B5EF4-FFF2-40B4-BE49-F238E27FC236}">
                <a16:creationId xmlns:a16="http://schemas.microsoft.com/office/drawing/2014/main" id="{F1722B89-D62D-7C0D-255B-4F2751460E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792" y="1905517"/>
            <a:ext cx="3170825" cy="3046965"/>
          </a:xfrm>
          <a:prstGeom prst="rect">
            <a:avLst/>
          </a:prstGeom>
        </p:spPr>
      </p:pic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339BBAE8-4E28-3A1D-349B-0C03308D94CB}"/>
              </a:ext>
            </a:extLst>
          </p:cNvPr>
          <p:cNvCxnSpPr>
            <a:cxnSpLocks/>
          </p:cNvCxnSpPr>
          <p:nvPr/>
        </p:nvCxnSpPr>
        <p:spPr>
          <a:xfrm flipV="1">
            <a:off x="4022697" y="3428999"/>
            <a:ext cx="1994055" cy="49280"/>
          </a:xfrm>
          <a:prstGeom prst="straightConnector1">
            <a:avLst/>
          </a:prstGeom>
          <a:ln w="57150" cap="flat" cmpd="sng" algn="ctr">
            <a:solidFill>
              <a:srgbClr val="002060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4345838F-82A6-CDB7-20E5-22CD590CBB08}"/>
              </a:ext>
            </a:extLst>
          </p:cNvPr>
          <p:cNvCxnSpPr>
            <a:cxnSpLocks/>
          </p:cNvCxnSpPr>
          <p:nvPr/>
        </p:nvCxnSpPr>
        <p:spPr>
          <a:xfrm>
            <a:off x="4022697" y="3793170"/>
            <a:ext cx="1930047" cy="344424"/>
          </a:xfrm>
          <a:prstGeom prst="straightConnector1">
            <a:avLst/>
          </a:prstGeom>
          <a:ln w="57150" cap="flat" cmpd="sng" algn="ctr">
            <a:solidFill>
              <a:srgbClr val="002060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61BD72AE-D5F7-3BD0-1F0E-85830AD661C0}"/>
              </a:ext>
            </a:extLst>
          </p:cNvPr>
          <p:cNvCxnSpPr>
            <a:cxnSpLocks/>
          </p:cNvCxnSpPr>
          <p:nvPr/>
        </p:nvCxnSpPr>
        <p:spPr>
          <a:xfrm flipV="1">
            <a:off x="3973929" y="2781932"/>
            <a:ext cx="1878231" cy="399103"/>
          </a:xfrm>
          <a:prstGeom prst="straightConnector1">
            <a:avLst/>
          </a:prstGeom>
          <a:ln w="57150" cap="flat" cmpd="sng" algn="ctr">
            <a:solidFill>
              <a:srgbClr val="002060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73BD4788-6966-96D8-2990-550411CA5B90}"/>
              </a:ext>
            </a:extLst>
          </p:cNvPr>
          <p:cNvSpPr txBox="1"/>
          <p:nvPr/>
        </p:nvSpPr>
        <p:spPr>
          <a:xfrm>
            <a:off x="1118829" y="4721649"/>
            <a:ext cx="23743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NZ" sz="2400" dirty="0">
                <a:latin typeface="+mj-lt"/>
              </a:rPr>
              <a:t>DAW Session File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D8483AE-4706-5600-6A8D-CD07D9BF10AD}"/>
              </a:ext>
            </a:extLst>
          </p:cNvPr>
          <p:cNvSpPr txBox="1"/>
          <p:nvPr/>
        </p:nvSpPr>
        <p:spPr>
          <a:xfrm>
            <a:off x="6684477" y="1344465"/>
            <a:ext cx="4031873" cy="41549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NZ" sz="2400" dirty="0">
                <a:latin typeface="+mj-lt"/>
              </a:rPr>
              <a:t>Audio stems (.wav)</a:t>
            </a:r>
          </a:p>
          <a:p>
            <a:endParaRPr lang="en-NZ" sz="2400" dirty="0">
              <a:latin typeface="+mj-lt"/>
            </a:endParaRPr>
          </a:p>
          <a:p>
            <a:r>
              <a:rPr lang="en-NZ" sz="2400" dirty="0">
                <a:latin typeface="+mj-lt"/>
              </a:rPr>
              <a:t>MIDI (.mid)</a:t>
            </a:r>
          </a:p>
          <a:p>
            <a:endParaRPr lang="en-NZ" sz="2400" dirty="0">
              <a:latin typeface="+mj-lt"/>
            </a:endParaRPr>
          </a:p>
          <a:p>
            <a:r>
              <a:rPr lang="en-NZ" sz="2400" dirty="0">
                <a:latin typeface="+mj-lt"/>
              </a:rPr>
              <a:t>Mixes (.wav)</a:t>
            </a:r>
          </a:p>
          <a:p>
            <a:endParaRPr lang="en-NZ" sz="2400" dirty="0">
              <a:latin typeface="+mj-lt"/>
            </a:endParaRPr>
          </a:p>
          <a:p>
            <a:r>
              <a:rPr lang="en-NZ" sz="2400" dirty="0">
                <a:latin typeface="+mj-lt"/>
              </a:rPr>
              <a:t>Screenshots (.jpg)</a:t>
            </a:r>
          </a:p>
          <a:p>
            <a:endParaRPr lang="en-NZ" sz="2400" dirty="0">
              <a:latin typeface="+mj-lt"/>
            </a:endParaRPr>
          </a:p>
          <a:p>
            <a:r>
              <a:rPr lang="en-NZ" sz="2400" dirty="0">
                <a:latin typeface="+mj-lt"/>
              </a:rPr>
              <a:t>Technical info (.</a:t>
            </a:r>
            <a:r>
              <a:rPr lang="en-NZ" sz="2400" dirty="0" err="1">
                <a:latin typeface="+mj-lt"/>
              </a:rPr>
              <a:t>xlxs</a:t>
            </a:r>
            <a:r>
              <a:rPr lang="en-NZ" sz="2400" dirty="0">
                <a:latin typeface="+mj-lt"/>
              </a:rPr>
              <a:t>)</a:t>
            </a:r>
          </a:p>
          <a:p>
            <a:endParaRPr lang="en-NZ" sz="2400" dirty="0">
              <a:latin typeface="+mj-lt"/>
            </a:endParaRPr>
          </a:p>
          <a:p>
            <a:r>
              <a:rPr lang="en-NZ" sz="2400" dirty="0">
                <a:latin typeface="+mj-lt"/>
              </a:rPr>
              <a:t>Screencast commentary (.mp4)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FE28F5DD-556B-9330-3D56-BD1083D7734D}"/>
              </a:ext>
            </a:extLst>
          </p:cNvPr>
          <p:cNvCxnSpPr>
            <a:cxnSpLocks/>
          </p:cNvCxnSpPr>
          <p:nvPr/>
        </p:nvCxnSpPr>
        <p:spPr>
          <a:xfrm flipV="1">
            <a:off x="3836769" y="2169797"/>
            <a:ext cx="1942239" cy="719211"/>
          </a:xfrm>
          <a:prstGeom prst="straightConnector1">
            <a:avLst/>
          </a:prstGeom>
          <a:ln w="57150" cap="flat" cmpd="sng" algn="ctr">
            <a:solidFill>
              <a:srgbClr val="002060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E4345097-E685-E19A-F14B-AC54F48441D6}"/>
              </a:ext>
            </a:extLst>
          </p:cNvPr>
          <p:cNvCxnSpPr>
            <a:cxnSpLocks/>
          </p:cNvCxnSpPr>
          <p:nvPr/>
        </p:nvCxnSpPr>
        <p:spPr>
          <a:xfrm>
            <a:off x="3928209" y="4137594"/>
            <a:ext cx="1942239" cy="584055"/>
          </a:xfrm>
          <a:prstGeom prst="straightConnector1">
            <a:avLst/>
          </a:prstGeom>
          <a:ln w="57150" cap="flat" cmpd="sng" algn="ctr">
            <a:solidFill>
              <a:srgbClr val="002060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840379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aph with a line going up&#10;&#10;AI-generated content may be incorrect.">
            <a:extLst>
              <a:ext uri="{FF2B5EF4-FFF2-40B4-BE49-F238E27FC236}">
                <a16:creationId xmlns:a16="http://schemas.microsoft.com/office/drawing/2014/main" id="{B951A07F-85E8-D3B9-EC52-8AE3B105EE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8057" y="954866"/>
            <a:ext cx="8255886" cy="4948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26662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54E06DF-BAAA-EB61-E120-1A91ED18362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18053"/>
          <a:stretch>
            <a:fillRect/>
          </a:stretch>
        </p:blipFill>
        <p:spPr>
          <a:xfrm rot="-300000">
            <a:off x="1143981" y="1140592"/>
            <a:ext cx="3582224" cy="2399443"/>
          </a:xfrm>
          <a:prstGeom prst="rect">
            <a:avLst/>
          </a:prstGeom>
        </p:spPr>
      </p:pic>
      <p:pic>
        <p:nvPicPr>
          <p:cNvPr id="4" name="Picture 3" descr="A screenshot of a music player&#10;&#10;AI-generated content may be incorrect.">
            <a:extLst>
              <a:ext uri="{FF2B5EF4-FFF2-40B4-BE49-F238E27FC236}">
                <a16:creationId xmlns:a16="http://schemas.microsoft.com/office/drawing/2014/main" id="{FFD0D5BC-13A0-2778-B922-94C82E0D38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00000">
            <a:off x="1986698" y="1764280"/>
            <a:ext cx="3297771" cy="3573198"/>
          </a:xfrm>
          <a:prstGeom prst="rect">
            <a:avLst/>
          </a:prstGeom>
        </p:spPr>
      </p:pic>
      <p:pic>
        <p:nvPicPr>
          <p:cNvPr id="6" name="Picture 5" descr="A screenshot of a video&#10;&#10;AI-generated content may be incorrect.">
            <a:extLst>
              <a:ext uri="{FF2B5EF4-FFF2-40B4-BE49-F238E27FC236}">
                <a16:creationId xmlns:a16="http://schemas.microsoft.com/office/drawing/2014/main" id="{BA9B042C-FD60-3CB9-5E7C-83EA4817B63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-180000">
            <a:off x="2412387" y="2726821"/>
            <a:ext cx="4519498" cy="3001787"/>
          </a:xfrm>
          <a:prstGeom prst="rect">
            <a:avLst/>
          </a:prstGeom>
        </p:spPr>
      </p:pic>
      <p:pic>
        <p:nvPicPr>
          <p:cNvPr id="10" name="Picture 9" descr="A book cover with a face&#10;&#10;AI-generated content may be incorrect.">
            <a:extLst>
              <a:ext uri="{FF2B5EF4-FFF2-40B4-BE49-F238E27FC236}">
                <a16:creationId xmlns:a16="http://schemas.microsoft.com/office/drawing/2014/main" id="{5C66A0F3-D6E5-6CCB-5540-382022E3A5F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4137" y="989052"/>
            <a:ext cx="3111629" cy="4824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6115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erson posing for the camera&#10;&#10;AI-generated content may be incorrect.">
            <a:extLst>
              <a:ext uri="{FF2B5EF4-FFF2-40B4-BE49-F238E27FC236}">
                <a16:creationId xmlns:a16="http://schemas.microsoft.com/office/drawing/2014/main" id="{8D253C86-A7AA-9587-7F26-46607CB3F6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094" y="1115567"/>
            <a:ext cx="3608089" cy="2406595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3" name="Picture 2" descr="A green leaf with water drops falling from it&#10;&#10;AI-generated content may be incorrect.">
            <a:extLst>
              <a:ext uri="{FF2B5EF4-FFF2-40B4-BE49-F238E27FC236}">
                <a16:creationId xmlns:a16="http://schemas.microsoft.com/office/drawing/2014/main" id="{1B8314EC-6E08-90D7-5871-9F481E8DDA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40000">
            <a:off x="3471672" y="1520157"/>
            <a:ext cx="4439478" cy="4439478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7" name="Picture 6" descr="A computer software information form&#10;&#10;AI-generated content may be incorrect.">
            <a:extLst>
              <a:ext uri="{FF2B5EF4-FFF2-40B4-BE49-F238E27FC236}">
                <a16:creationId xmlns:a16="http://schemas.microsoft.com/office/drawing/2014/main" id="{8920E325-CE0D-D683-024F-30C59C9E9E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8656" y="1282700"/>
            <a:ext cx="3016250" cy="42926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883040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22AD46C-25F9-D753-7ADC-B7DF03DFEA2B}"/>
              </a:ext>
            </a:extLst>
          </p:cNvPr>
          <p:cNvSpPr txBox="1"/>
          <p:nvPr/>
        </p:nvSpPr>
        <p:spPr>
          <a:xfrm>
            <a:off x="7431424" y="5304745"/>
            <a:ext cx="34692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NZ" sz="3200" i="1" dirty="0">
                <a:latin typeface="+mj-lt"/>
              </a:rPr>
              <a:t>Watch this space…</a:t>
            </a:r>
          </a:p>
        </p:txBody>
      </p:sp>
      <p:pic>
        <p:nvPicPr>
          <p:cNvPr id="3" name="Video Project 1">
            <a:hlinkClick r:id="" action="ppaction://media"/>
            <a:extLst>
              <a:ext uri="{FF2B5EF4-FFF2-40B4-BE49-F238E27FC236}">
                <a16:creationId xmlns:a16="http://schemas.microsoft.com/office/drawing/2014/main" id="{D1617E54-1E8F-23A0-D91E-D1C413F4DF90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6660"/>
                </p14:media>
              </p:ext>
            </p:extLst>
          </p:nvPr>
        </p:nvPicPr>
        <p:blipFill>
          <a:blip r:embed="rId4"/>
          <a:srcRect l="3307" r="3551"/>
          <a:stretch>
            <a:fillRect/>
          </a:stretch>
        </p:blipFill>
        <p:spPr>
          <a:xfrm>
            <a:off x="785986" y="1118495"/>
            <a:ext cx="6732104" cy="4065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7013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11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mute="1">
                <p:cTn id="19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4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ChronicleVTI">
  <a:themeElements>
    <a:clrScheme name="Chronicle">
      <a:dk1>
        <a:srgbClr val="000000"/>
      </a:dk1>
      <a:lt1>
        <a:srgbClr val="FFFFFF"/>
      </a:lt1>
      <a:dk2>
        <a:srgbClr val="1C1C32"/>
      </a:dk2>
      <a:lt2>
        <a:srgbClr val="F8F4F1"/>
      </a:lt2>
      <a:accent1>
        <a:srgbClr val="734B67"/>
      </a:accent1>
      <a:accent2>
        <a:srgbClr val="959EBB"/>
      </a:accent2>
      <a:accent3>
        <a:srgbClr val="596781"/>
      </a:accent3>
      <a:accent4>
        <a:srgbClr val="7F6E8C"/>
      </a:accent4>
      <a:accent5>
        <a:srgbClr val="DB9A8F"/>
      </a:accent5>
      <a:accent6>
        <a:srgbClr val="C29AB1"/>
      </a:accent6>
      <a:hlink>
        <a:srgbClr val="778BA2"/>
      </a:hlink>
      <a:folHlink>
        <a:srgbClr val="A27C99"/>
      </a:folHlink>
    </a:clrScheme>
    <a:fontScheme name="Univers Calisto">
      <a:majorFont>
        <a:latin typeface="Univers Condensed"/>
        <a:ea typeface=""/>
        <a:cs typeface=""/>
      </a:majorFont>
      <a:minorFont>
        <a:latin typeface="Calisto M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 w="12700" cap="flat" cmpd="sng" algn="ctr">
          <a:noFill/>
          <a:prstDash val="solid"/>
          <a:miter lim="800000"/>
        </a:ln>
        <a:effectLst/>
        <a:extLst>
          <a:ext uri="{91240B29-F687-4F45-9708-019B960494DF}">
            <a14:hiddenLine xmlns:a14="http://schemas.microsoft.com/office/drawing/2010/main" w="1270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14:hiddenLine>
          </a:ext>
        </a:ex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ChronicleVTI" id="{508E4D90-5116-4BF0-876B-3F422DD1F65F}" vid="{AA21DC3D-92A8-43A4-8358-ED428371CD5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TM10001114[[fn=Gallery]]</Template>
  <TotalTime>277</TotalTime>
  <Words>61</Words>
  <Application>Microsoft Office PowerPoint</Application>
  <PresentationFormat>Widescreen</PresentationFormat>
  <Paragraphs>17</Paragraphs>
  <Slides>8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Calisto MT</vt:lpstr>
      <vt:lpstr>Univers Condensed</vt:lpstr>
      <vt:lpstr>ChronicleVTI</vt:lpstr>
      <vt:lpstr>Disasteradio and Beyond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Michael Brown</dc:creator>
  <cp:lastModifiedBy>Michael Brown</cp:lastModifiedBy>
  <cp:revision>9</cp:revision>
  <dcterms:created xsi:type="dcterms:W3CDTF">2025-10-13T22:11:01Z</dcterms:created>
  <dcterms:modified xsi:type="dcterms:W3CDTF">2025-10-17T01:29:42Z</dcterms:modified>
</cp:coreProperties>
</file>